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8" r:id="rId3"/>
    <p:sldId id="257"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5" d="100"/>
          <a:sy n="125" d="100"/>
        </p:scale>
        <p:origin x="120" y="147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4F6C67-6389-4251-A45B-65805E33C858}" type="datetimeFigureOut">
              <a:rPr lang="en-US" smtClean="0"/>
              <a:t>4/19/2021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B8E190-CB44-4CD2-A8B5-B9B99E691E1F}" type="slidenum">
              <a:rPr lang="en-US" smtClean="0"/>
              <a:t>‹#›</a:t>
            </a:fld>
            <a:endParaRPr lang="en-US"/>
          </a:p>
        </p:txBody>
      </p:sp>
    </p:spTree>
    <p:extLst>
      <p:ext uri="{BB962C8B-B14F-4D97-AF65-F5344CB8AC3E}">
        <p14:creationId xmlns:p14="http://schemas.microsoft.com/office/powerpoint/2010/main" val="3672267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4EA3872-9961-41F1-800F-0723BFA4989F}" type="datetimeFigureOut">
              <a:rPr lang="en-US" smtClean="0"/>
              <a:t>4/19/2021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805AF782-CEEF-4651-AB9E-37154319E37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4EA3872-9961-41F1-800F-0723BFA4989F}"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5AF782-CEEF-4651-AB9E-37154319E37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4EA3872-9961-41F1-800F-0723BFA4989F}" type="datetimeFigureOut">
              <a:rPr lang="en-US" smtClean="0"/>
              <a:t>4/19/2021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805AF782-CEEF-4651-AB9E-37154319E37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4EA3872-9961-41F1-800F-0723BFA4989F}"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05AF782-CEEF-4651-AB9E-37154319E377}"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F4EA3872-9961-41F1-800F-0723BFA4989F}" type="datetimeFigureOut">
              <a:rPr lang="en-US" smtClean="0"/>
              <a:t>4/19/2021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05AF782-CEEF-4651-AB9E-37154319E377}"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F4EA3872-9961-41F1-800F-0723BFA4989F}" type="datetimeFigureOut">
              <a:rPr lang="en-US" smtClean="0"/>
              <a:t>4/19/2021</a:t>
            </a:fld>
            <a:endParaRPr lang="en-US"/>
          </a:p>
        </p:txBody>
      </p:sp>
      <p:sp>
        <p:nvSpPr>
          <p:cNvPr id="10" name="Slide Number Placeholder 9"/>
          <p:cNvSpPr>
            <a:spLocks noGrp="1"/>
          </p:cNvSpPr>
          <p:nvPr>
            <p:ph type="sldNum" sz="quarter" idx="16"/>
          </p:nvPr>
        </p:nvSpPr>
        <p:spPr/>
        <p:txBody>
          <a:bodyPr rtlCol="0"/>
          <a:lstStyle/>
          <a:p>
            <a:fld id="{805AF782-CEEF-4651-AB9E-37154319E377}"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4EA3872-9961-41F1-800F-0723BFA4989F}" type="datetimeFigureOut">
              <a:rPr lang="en-US" smtClean="0"/>
              <a:t>4/19/2021</a:t>
            </a:fld>
            <a:endParaRPr lang="en-US"/>
          </a:p>
        </p:txBody>
      </p:sp>
      <p:sp>
        <p:nvSpPr>
          <p:cNvPr id="12" name="Slide Number Placeholder 11"/>
          <p:cNvSpPr>
            <a:spLocks noGrp="1"/>
          </p:cNvSpPr>
          <p:nvPr>
            <p:ph type="sldNum" sz="quarter" idx="16"/>
          </p:nvPr>
        </p:nvSpPr>
        <p:spPr/>
        <p:txBody>
          <a:bodyPr rtlCol="0"/>
          <a:lstStyle/>
          <a:p>
            <a:fld id="{805AF782-CEEF-4651-AB9E-37154319E377}"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4EA3872-9961-41F1-800F-0723BFA4989F}" type="datetimeFigureOut">
              <a:rPr lang="en-US" smtClean="0"/>
              <a:t>4/19/2021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05AF782-CEEF-4651-AB9E-37154319E3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EA3872-9961-41F1-800F-0723BFA4989F}" type="datetimeFigureOut">
              <a:rPr lang="en-US" smtClean="0"/>
              <a:t>4/19/2021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805AF782-CEEF-4651-AB9E-37154319E3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F4EA3872-9961-41F1-800F-0723BFA4989F}"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05AF782-CEEF-4651-AB9E-37154319E377}"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4EA3872-9961-41F1-800F-0723BFA4989F}" type="datetimeFigureOut">
              <a:rPr lang="en-US" smtClean="0"/>
              <a:t>4/19/2021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805AF782-CEEF-4651-AB9E-37154319E377}"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4EA3872-9961-41F1-800F-0723BFA4989F}" type="datetimeFigureOut">
              <a:rPr lang="en-US" smtClean="0"/>
              <a:t>4/19/2021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05AF782-CEEF-4651-AB9E-37154319E37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Rhetorical Analysis</a:t>
            </a:r>
          </a:p>
        </p:txBody>
      </p:sp>
      <p:sp>
        <p:nvSpPr>
          <p:cNvPr id="3" name="Subtitle 2"/>
          <p:cNvSpPr>
            <a:spLocks noGrp="1"/>
          </p:cNvSpPr>
          <p:nvPr>
            <p:ph type="subTitle" idx="1"/>
          </p:nvPr>
        </p:nvSpPr>
        <p:spPr/>
        <p:txBody>
          <a:bodyPr/>
          <a:lstStyle/>
          <a:p>
            <a:r>
              <a:rPr lang="en-US" dirty="0"/>
              <a:t>Building an Essay</a:t>
            </a:r>
          </a:p>
        </p:txBody>
      </p:sp>
    </p:spTree>
    <p:extLst>
      <p:ext uri="{BB962C8B-B14F-4D97-AF65-F5344CB8AC3E}">
        <p14:creationId xmlns:p14="http://schemas.microsoft.com/office/powerpoint/2010/main" val="1965545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Before the thesis</a:t>
            </a:r>
          </a:p>
        </p:txBody>
      </p:sp>
      <p:sp>
        <p:nvSpPr>
          <p:cNvPr id="2" name="Content Placeholder 1"/>
          <p:cNvSpPr>
            <a:spLocks noGrp="1"/>
          </p:cNvSpPr>
          <p:nvPr>
            <p:ph sz="quarter" idx="1"/>
          </p:nvPr>
        </p:nvSpPr>
        <p:spPr/>
        <p:txBody>
          <a:bodyPr>
            <a:normAutofit lnSpcReduction="10000"/>
          </a:bodyPr>
          <a:lstStyle/>
          <a:p>
            <a:r>
              <a:rPr lang="en-US" dirty="0"/>
              <a:t>You need to know your article inside and out, backwards and forwards, from all the possible angles. If you have any slight misunderstanding of your article, it can ruin the paper!</a:t>
            </a:r>
          </a:p>
          <a:p>
            <a:endParaRPr lang="en-US" dirty="0"/>
          </a:p>
          <a:p>
            <a:r>
              <a:rPr lang="en-US" dirty="0"/>
              <a:t>Follow the steps on your assignment sheet before coming up with a thesis.</a:t>
            </a:r>
          </a:p>
          <a:p>
            <a:endParaRPr lang="en-US" dirty="0"/>
          </a:p>
          <a:p>
            <a:r>
              <a:rPr lang="en-US" dirty="0"/>
              <a:t>Use the tools from class to take apart the essay before deciding on your thesis!</a:t>
            </a:r>
          </a:p>
        </p:txBody>
      </p:sp>
    </p:spTree>
    <p:extLst>
      <p:ext uri="{BB962C8B-B14F-4D97-AF65-F5344CB8AC3E}">
        <p14:creationId xmlns:p14="http://schemas.microsoft.com/office/powerpoint/2010/main" val="2984048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Weak Thesis Statements (</a:t>
            </a:r>
            <a:r>
              <a:rPr lang="en-US" dirty="0" err="1"/>
              <a:t>Nooooo</a:t>
            </a:r>
            <a:r>
              <a:rPr lang="en-US" dirty="0"/>
              <a:t>!)</a:t>
            </a:r>
          </a:p>
        </p:txBody>
      </p:sp>
      <p:sp>
        <p:nvSpPr>
          <p:cNvPr id="2" name="Content Placeholder 1"/>
          <p:cNvSpPr>
            <a:spLocks noGrp="1"/>
          </p:cNvSpPr>
          <p:nvPr>
            <p:ph sz="quarter" idx="1"/>
          </p:nvPr>
        </p:nvSpPr>
        <p:spPr/>
        <p:txBody>
          <a:bodyPr/>
          <a:lstStyle/>
          <a:p>
            <a:r>
              <a:rPr lang="en-US" dirty="0"/>
              <a:t>Hedges </a:t>
            </a:r>
            <a:r>
              <a:rPr lang="en-US" dirty="0">
                <a:solidFill>
                  <a:srgbClr val="FF0000"/>
                </a:solidFill>
              </a:rPr>
              <a:t>is right </a:t>
            </a:r>
            <a:r>
              <a:rPr lang="en-US" dirty="0"/>
              <a:t>about our need for newspapers.</a:t>
            </a:r>
          </a:p>
          <a:p>
            <a:r>
              <a:rPr lang="en-US" dirty="0"/>
              <a:t>Hedges </a:t>
            </a:r>
            <a:r>
              <a:rPr lang="en-US" dirty="0">
                <a:solidFill>
                  <a:srgbClr val="FF0000"/>
                </a:solidFill>
              </a:rPr>
              <a:t>presents some valid views </a:t>
            </a:r>
            <a:r>
              <a:rPr lang="en-US" dirty="0"/>
              <a:t>about problems with the news industry.</a:t>
            </a:r>
          </a:p>
          <a:p>
            <a:r>
              <a:rPr lang="en-US" dirty="0"/>
              <a:t>Hedges </a:t>
            </a:r>
            <a:r>
              <a:rPr lang="en-US" dirty="0">
                <a:solidFill>
                  <a:srgbClr val="FF0000"/>
                </a:solidFill>
              </a:rPr>
              <a:t>is totally off base </a:t>
            </a:r>
            <a:r>
              <a:rPr lang="en-US" dirty="0"/>
              <a:t>in his claims about newspapers and Democracy.</a:t>
            </a:r>
          </a:p>
          <a:p>
            <a:r>
              <a:rPr lang="en-US" dirty="0"/>
              <a:t>Overall, Hedges’ argument </a:t>
            </a:r>
            <a:r>
              <a:rPr lang="en-US" dirty="0">
                <a:solidFill>
                  <a:srgbClr val="FF0000"/>
                </a:solidFill>
              </a:rPr>
              <a:t>is not good.</a:t>
            </a:r>
          </a:p>
          <a:p>
            <a:r>
              <a:rPr lang="en-US" dirty="0"/>
              <a:t>In the end, Hedges </a:t>
            </a:r>
            <a:r>
              <a:rPr lang="en-US" dirty="0">
                <a:solidFill>
                  <a:srgbClr val="FF0000"/>
                </a:solidFill>
              </a:rPr>
              <a:t>is very convincing </a:t>
            </a:r>
            <a:r>
              <a:rPr lang="en-US" dirty="0"/>
              <a:t>about why we should support the newspaper industry.</a:t>
            </a:r>
          </a:p>
        </p:txBody>
      </p:sp>
    </p:spTree>
    <p:extLst>
      <p:ext uri="{BB962C8B-B14F-4D97-AF65-F5344CB8AC3E}">
        <p14:creationId xmlns:p14="http://schemas.microsoft.com/office/powerpoint/2010/main" val="107170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Strong Thesis Statements (</a:t>
            </a:r>
            <a:r>
              <a:rPr lang="en-US" dirty="0" err="1"/>
              <a:t>Yessssss</a:t>
            </a:r>
            <a:r>
              <a:rPr lang="en-US" dirty="0"/>
              <a:t>.)</a:t>
            </a:r>
          </a:p>
        </p:txBody>
      </p:sp>
      <p:sp>
        <p:nvSpPr>
          <p:cNvPr id="3" name="Content Placeholder 2"/>
          <p:cNvSpPr>
            <a:spLocks noGrp="1"/>
          </p:cNvSpPr>
          <p:nvPr>
            <p:ph sz="quarter" idx="1"/>
          </p:nvPr>
        </p:nvSpPr>
        <p:spPr/>
        <p:txBody>
          <a:bodyPr/>
          <a:lstStyle/>
          <a:p>
            <a:r>
              <a:rPr lang="en-US" dirty="0"/>
              <a:t>Hedges carefully constructs a </a:t>
            </a:r>
            <a:r>
              <a:rPr lang="en-US" dirty="0">
                <a:solidFill>
                  <a:schemeClr val="accent2">
                    <a:lumMod val="75000"/>
                  </a:schemeClr>
                </a:solidFill>
              </a:rPr>
              <a:t>detailed and emotional </a:t>
            </a:r>
            <a:r>
              <a:rPr lang="en-US" dirty="0"/>
              <a:t>argument that strikes a perfect balance between </a:t>
            </a:r>
            <a:r>
              <a:rPr lang="en-US" dirty="0">
                <a:solidFill>
                  <a:schemeClr val="accent2">
                    <a:lumMod val="75000"/>
                  </a:schemeClr>
                </a:solidFill>
              </a:rPr>
              <a:t>passion and information</a:t>
            </a:r>
            <a:r>
              <a:rPr lang="en-US" dirty="0"/>
              <a:t>, making it </a:t>
            </a:r>
            <a:r>
              <a:rPr lang="en-US" dirty="0">
                <a:solidFill>
                  <a:schemeClr val="accent2">
                    <a:lumMod val="75000"/>
                  </a:schemeClr>
                </a:solidFill>
              </a:rPr>
              <a:t>likely to convince</a:t>
            </a:r>
            <a:r>
              <a:rPr lang="en-US" dirty="0"/>
              <a:t> even the most doubtful reader.</a:t>
            </a:r>
          </a:p>
          <a:p>
            <a:endParaRPr lang="en-US" dirty="0"/>
          </a:p>
          <a:p>
            <a:r>
              <a:rPr lang="en-US" dirty="0"/>
              <a:t>While Hedges </a:t>
            </a:r>
            <a:r>
              <a:rPr lang="en-US" dirty="0">
                <a:solidFill>
                  <a:schemeClr val="accent2">
                    <a:lumMod val="75000"/>
                  </a:schemeClr>
                </a:solidFill>
              </a:rPr>
              <a:t>may win a few smaller points</a:t>
            </a:r>
            <a:r>
              <a:rPr lang="en-US" dirty="0"/>
              <a:t>, his </a:t>
            </a:r>
            <a:r>
              <a:rPr lang="en-US" dirty="0">
                <a:solidFill>
                  <a:schemeClr val="accent2">
                    <a:lumMod val="75000"/>
                  </a:schemeClr>
                </a:solidFill>
              </a:rPr>
              <a:t>over-the-top tone </a:t>
            </a:r>
            <a:r>
              <a:rPr lang="en-US" dirty="0"/>
              <a:t>and </a:t>
            </a:r>
            <a:r>
              <a:rPr lang="en-US" dirty="0">
                <a:solidFill>
                  <a:schemeClr val="accent2">
                    <a:lumMod val="75000"/>
                  </a:schemeClr>
                </a:solidFill>
              </a:rPr>
              <a:t>exaggerated language </a:t>
            </a:r>
            <a:r>
              <a:rPr lang="en-US" dirty="0"/>
              <a:t>will ultimately </a:t>
            </a:r>
            <a:r>
              <a:rPr lang="en-US" dirty="0">
                <a:solidFill>
                  <a:schemeClr val="accent2">
                    <a:lumMod val="75000"/>
                  </a:schemeClr>
                </a:solidFill>
              </a:rPr>
              <a:t>create a divide between his ideas and his readers. *</a:t>
            </a:r>
          </a:p>
        </p:txBody>
      </p:sp>
      <p:sp>
        <p:nvSpPr>
          <p:cNvPr id="4" name="Footer Placeholder 3"/>
          <p:cNvSpPr>
            <a:spLocks noGrp="1"/>
          </p:cNvSpPr>
          <p:nvPr>
            <p:ph type="ftr" sz="quarter" idx="11"/>
          </p:nvPr>
        </p:nvSpPr>
        <p:spPr>
          <a:xfrm>
            <a:off x="609600" y="5791200"/>
            <a:ext cx="8077200" cy="822131"/>
          </a:xfrm>
        </p:spPr>
        <p:txBody>
          <a:bodyPr/>
          <a:lstStyle/>
          <a:p>
            <a:pPr algn="ctr"/>
            <a:r>
              <a:rPr lang="en-US" sz="1600" dirty="0"/>
              <a:t>*Please do not even think about taking these and inserting your own synonyms and author into them! Thanks for not plagiarizing me!</a:t>
            </a:r>
          </a:p>
        </p:txBody>
      </p:sp>
    </p:spTree>
    <p:extLst>
      <p:ext uri="{BB962C8B-B14F-4D97-AF65-F5344CB8AC3E}">
        <p14:creationId xmlns:p14="http://schemas.microsoft.com/office/powerpoint/2010/main" val="387691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Organizing the Body</a:t>
            </a:r>
          </a:p>
        </p:txBody>
      </p:sp>
      <p:sp>
        <p:nvSpPr>
          <p:cNvPr id="3" name="Content Placeholder 2"/>
          <p:cNvSpPr>
            <a:spLocks noGrp="1"/>
          </p:cNvSpPr>
          <p:nvPr>
            <p:ph sz="quarter" idx="1"/>
          </p:nvPr>
        </p:nvSpPr>
        <p:spPr/>
        <p:txBody>
          <a:bodyPr/>
          <a:lstStyle/>
          <a:p>
            <a:r>
              <a:rPr lang="en-US" b="1" dirty="0">
                <a:solidFill>
                  <a:srgbClr val="FF0000"/>
                </a:solidFill>
              </a:rPr>
              <a:t>DO NOT </a:t>
            </a:r>
            <a:r>
              <a:rPr lang="en-US" dirty="0"/>
              <a:t>organize in order of the article (For example, “In his first paragraph he,” “Then in the next paragraph, the author,” “After that he moves on to…”)</a:t>
            </a:r>
          </a:p>
          <a:p>
            <a:r>
              <a:rPr lang="en-US" dirty="0"/>
              <a:t>Organize by technique (For example, a paragraph on the author’s use of simile and its effect, then a paragraph on the elevated word choice and its effect, then one on her use of rebuttal and its effect, etc.)</a:t>
            </a:r>
          </a:p>
        </p:txBody>
      </p:sp>
    </p:spTree>
    <p:extLst>
      <p:ext uri="{BB962C8B-B14F-4D97-AF65-F5344CB8AC3E}">
        <p14:creationId xmlns:p14="http://schemas.microsoft.com/office/powerpoint/2010/main" val="2678803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Body Paragraphs: Explain Yourself</a:t>
            </a:r>
          </a:p>
        </p:txBody>
      </p:sp>
      <p:sp>
        <p:nvSpPr>
          <p:cNvPr id="3" name="Content Placeholder 2"/>
          <p:cNvSpPr>
            <a:spLocks noGrp="1"/>
          </p:cNvSpPr>
          <p:nvPr>
            <p:ph sz="quarter" idx="1"/>
          </p:nvPr>
        </p:nvSpPr>
        <p:spPr/>
        <p:txBody>
          <a:bodyPr>
            <a:normAutofit fontScale="85000" lnSpcReduction="10000"/>
          </a:bodyPr>
          <a:lstStyle/>
          <a:p>
            <a:pPr marL="0" indent="0">
              <a:buNone/>
            </a:pPr>
            <a:r>
              <a:rPr lang="en-US" dirty="0"/>
              <a:t>AVOID: Circular reasoning</a:t>
            </a:r>
          </a:p>
          <a:p>
            <a:pPr lvl="1"/>
            <a:r>
              <a:rPr lang="en-US" dirty="0"/>
              <a:t>“The article uses logos effectively because it employs facts that appeal to the readers intellect, making the argument convincing.”</a:t>
            </a:r>
          </a:p>
          <a:p>
            <a:pPr lvl="1"/>
            <a:r>
              <a:rPr lang="en-US" dirty="0"/>
              <a:t>“The article uses ad hominem to attack those with the opposing view. This is ineffective because it is a personal attack.”</a:t>
            </a:r>
          </a:p>
          <a:p>
            <a:pPr marL="0" indent="0">
              <a:buNone/>
            </a:pPr>
            <a:r>
              <a:rPr lang="en-US" dirty="0"/>
              <a:t>INSTEAD: Show your thought and explain your reasoning </a:t>
            </a:r>
          </a:p>
          <a:p>
            <a:pPr lvl="1"/>
            <a:r>
              <a:rPr lang="en-US" dirty="0"/>
              <a:t>“When the author calls those with opposing views “idiots” and “good-for-nothings,” his ad hominem attacks create a strong divide between him and his readers. Not only does he risk turning off any readers who may in fact hold these supposedly “idiotic” views, but he damages his own credibility by resorting to taunting. This makes his own views seem over-simplified, as he appears unwilling to examine other perspectives closely or fairly.” </a:t>
            </a:r>
          </a:p>
        </p:txBody>
      </p:sp>
    </p:spTree>
    <p:extLst>
      <p:ext uri="{BB962C8B-B14F-4D97-AF65-F5344CB8AC3E}">
        <p14:creationId xmlns:p14="http://schemas.microsoft.com/office/powerpoint/2010/main" val="2530264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Body Paragraphs: Explain Yourself</a:t>
            </a:r>
          </a:p>
        </p:txBody>
      </p:sp>
      <p:sp>
        <p:nvSpPr>
          <p:cNvPr id="3" name="Content Placeholder 2"/>
          <p:cNvSpPr>
            <a:spLocks noGrp="1"/>
          </p:cNvSpPr>
          <p:nvPr>
            <p:ph sz="quarter" idx="1"/>
          </p:nvPr>
        </p:nvSpPr>
        <p:spPr/>
        <p:txBody>
          <a:bodyPr>
            <a:normAutofit fontScale="70000" lnSpcReduction="20000"/>
          </a:bodyPr>
          <a:lstStyle/>
          <a:p>
            <a:pPr marL="0" indent="0">
              <a:buNone/>
            </a:pPr>
            <a:r>
              <a:rPr lang="en-US" dirty="0"/>
              <a:t>AVOID: “I claim it, so it is true.”</a:t>
            </a:r>
          </a:p>
          <a:p>
            <a:pPr lvl="1"/>
            <a:r>
              <a:rPr lang="en-US" dirty="0"/>
              <a:t>“The author also uses a highly emotional tone when he writes, “We are at a loss. Our direction is in question. And as we stand at this crossroads, we must ask ourselves: what is it we want, and can we all agree?” This is an excellent use of pathos, and it really evokes emotion.”</a:t>
            </a:r>
          </a:p>
          <a:p>
            <a:pPr marL="0" indent="0">
              <a:buNone/>
            </a:pPr>
            <a:endParaRPr lang="en-US" dirty="0"/>
          </a:p>
          <a:p>
            <a:pPr marL="0" indent="0">
              <a:buNone/>
            </a:pPr>
            <a:r>
              <a:rPr lang="en-US" dirty="0"/>
              <a:t>INSTEAD: Convince us and show exactly how you reached that conclusion</a:t>
            </a:r>
          </a:p>
          <a:p>
            <a:pPr lvl="1"/>
            <a:r>
              <a:rPr lang="en-US" dirty="0"/>
              <a:t>“The author also uses a highly emotional tone when she writes, “We are at a loss. Our direction is in question. And as we stand at this crossroads, we must ask ourselves: what is it we want, and can we all agree?” The author begins by creating a bond between the reader and herself with words like “we” and “our,” making the reader feel that the author is an ally rather than an authority figure. The imagery—we, as a group, standing at a “crossroads”—perfectly conveys the sense of being “lost” and the urgency of choosing the right “road.” By drawing the reader into her scenario, Smith effectively draws out of her readers a desire for answers and direction.”</a:t>
            </a:r>
          </a:p>
          <a:p>
            <a:endParaRPr lang="en-US" dirty="0"/>
          </a:p>
        </p:txBody>
      </p:sp>
    </p:spTree>
    <p:extLst>
      <p:ext uri="{BB962C8B-B14F-4D97-AF65-F5344CB8AC3E}">
        <p14:creationId xmlns:p14="http://schemas.microsoft.com/office/powerpoint/2010/main" val="2010644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Introductions: What do your readers need to know?</a:t>
            </a:r>
          </a:p>
        </p:txBody>
      </p:sp>
      <p:sp>
        <p:nvSpPr>
          <p:cNvPr id="3" name="Content Placeholder 2"/>
          <p:cNvSpPr>
            <a:spLocks noGrp="1"/>
          </p:cNvSpPr>
          <p:nvPr>
            <p:ph sz="quarter" idx="1"/>
          </p:nvPr>
        </p:nvSpPr>
        <p:spPr/>
        <p:txBody>
          <a:bodyPr/>
          <a:lstStyle/>
          <a:p>
            <a:r>
              <a:rPr lang="en-US" dirty="0"/>
              <a:t>Make sure to write for a wide audience! You are not writing to me or only another member of this classroom. Don’t write to the assignment.</a:t>
            </a:r>
          </a:p>
          <a:p>
            <a:r>
              <a:rPr lang="en-US" dirty="0"/>
              <a:t>They need to understand the article! Give them a summary and introduction to author and title!</a:t>
            </a:r>
          </a:p>
        </p:txBody>
      </p:sp>
    </p:spTree>
    <p:extLst>
      <p:ext uri="{BB962C8B-B14F-4D97-AF65-F5344CB8AC3E}">
        <p14:creationId xmlns:p14="http://schemas.microsoft.com/office/powerpoint/2010/main" val="305925275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25</TotalTime>
  <Words>754</Words>
  <Application>Microsoft Office PowerPoint</Application>
  <PresentationFormat>On-screen Show (4:3)</PresentationFormat>
  <Paragraphs>37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Calibri</vt:lpstr>
      <vt:lpstr>Tw Cen MT</vt:lpstr>
      <vt:lpstr>Wingdings</vt:lpstr>
      <vt:lpstr>Wingdings 2</vt:lpstr>
      <vt:lpstr>Median</vt:lpstr>
      <vt:lpstr>Rhetorical Analysis</vt:lpstr>
      <vt:lpstr>Before the thesis</vt:lpstr>
      <vt:lpstr>Weak Thesis Statements (Nooooo!)</vt:lpstr>
      <vt:lpstr>Strong Thesis Statements (Yessssss.)</vt:lpstr>
      <vt:lpstr>Organizing the Body</vt:lpstr>
      <vt:lpstr>Body Paragraphs: Explain Yourself</vt:lpstr>
      <vt:lpstr>Body Paragraphs: Explain Yourself</vt:lpstr>
      <vt:lpstr>Introductions: What do your readers need to know?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Rhetorical Analysis</dc:title>
  <dc:creator>Windows User</dc:creator>
  <cp:lastModifiedBy>Seal Caulking</cp:lastModifiedBy>
  <cp:revision>4</cp:revision>
  <dcterms:created xsi:type="dcterms:W3CDTF">2016-03-08T13:25:28Z</dcterms:created>
  <dcterms:modified xsi:type="dcterms:W3CDTF">2021-04-19T18:30:50Z</dcterms:modified>
</cp:coreProperties>
</file>